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63C6D-CB55-4797-80FB-32965D5B0DF0}" v="424" dt="2022-07-15T03:13:39.080"/>
    <p1510:client id="{7AA608F4-722B-4F36-ADF4-F34F1C534909}" v="241" dt="2022-07-14T20:00:04.327"/>
    <p1510:client id="{B6B49C78-BEDA-43EB-9683-9181E8A04FF5}" v="2506" dt="2022-07-14T11:48:40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AB4145-1065-4007-BF10-EA2E45CF34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E2E5CA3-3B73-408A-84BA-D520ACDA984F}">
      <dgm:prSet/>
      <dgm:spPr/>
      <dgm:t>
        <a:bodyPr/>
        <a:lstStyle/>
        <a:p>
          <a:r>
            <a:rPr lang="en-US"/>
            <a:t>The line follower robot is a simple robot that is based on automation that follows a specific direction based on a particular line, usually a dark line on a light surface.</a:t>
          </a:r>
        </a:p>
      </dgm:t>
    </dgm:pt>
    <dgm:pt modelId="{D54D835D-7FCA-453E-A854-51DB2318B1A6}" type="parTrans" cxnId="{EC8986D3-A8A1-4190-9D7F-9310ECA837D7}">
      <dgm:prSet/>
      <dgm:spPr/>
      <dgm:t>
        <a:bodyPr/>
        <a:lstStyle/>
        <a:p>
          <a:endParaRPr lang="en-US"/>
        </a:p>
      </dgm:t>
    </dgm:pt>
    <dgm:pt modelId="{3103A4E2-B2DF-4003-A8DE-1DD16C3C6B31}" type="sibTrans" cxnId="{EC8986D3-A8A1-4190-9D7F-9310ECA837D7}">
      <dgm:prSet/>
      <dgm:spPr/>
      <dgm:t>
        <a:bodyPr/>
        <a:lstStyle/>
        <a:p>
          <a:endParaRPr lang="en-US"/>
        </a:p>
      </dgm:t>
    </dgm:pt>
    <dgm:pt modelId="{5E788DDA-C76E-4933-A764-2D8832824A2F}">
      <dgm:prSet/>
      <dgm:spPr/>
      <dgm:t>
        <a:bodyPr/>
        <a:lstStyle/>
        <a:p>
          <a:r>
            <a:rPr lang="en-US"/>
            <a:t>Black tape on white floor is used to make a path for the robot to follow.</a:t>
          </a:r>
        </a:p>
      </dgm:t>
    </dgm:pt>
    <dgm:pt modelId="{74714558-A6E7-407F-A1E4-C7D9EA4D5D51}" type="parTrans" cxnId="{5D5CB4D3-D095-4768-9ADE-C82A60DBA408}">
      <dgm:prSet/>
      <dgm:spPr/>
      <dgm:t>
        <a:bodyPr/>
        <a:lstStyle/>
        <a:p>
          <a:endParaRPr lang="en-US"/>
        </a:p>
      </dgm:t>
    </dgm:pt>
    <dgm:pt modelId="{4915A99A-4B12-408A-AAFB-7E47B3F2032B}" type="sibTrans" cxnId="{5D5CB4D3-D095-4768-9ADE-C82A60DBA408}">
      <dgm:prSet/>
      <dgm:spPr/>
      <dgm:t>
        <a:bodyPr/>
        <a:lstStyle/>
        <a:p>
          <a:endParaRPr lang="en-US"/>
        </a:p>
      </dgm:t>
    </dgm:pt>
    <dgm:pt modelId="{E8239F06-EEB7-4E56-B743-B4AEEE03754F}">
      <dgm:prSet/>
      <dgm:spPr/>
      <dgm:t>
        <a:bodyPr/>
        <a:lstStyle/>
        <a:p>
          <a:r>
            <a:rPr lang="en-US"/>
            <a:t>This technology is futuristic in laying automatic railway lines.</a:t>
          </a:r>
        </a:p>
      </dgm:t>
    </dgm:pt>
    <dgm:pt modelId="{7F4B4282-0004-49A2-8638-23DFED828B3A}" type="parTrans" cxnId="{8403B6D7-317E-4432-90C3-7E55CCE9994B}">
      <dgm:prSet/>
      <dgm:spPr/>
      <dgm:t>
        <a:bodyPr/>
        <a:lstStyle/>
        <a:p>
          <a:endParaRPr lang="en-US"/>
        </a:p>
      </dgm:t>
    </dgm:pt>
    <dgm:pt modelId="{A8731D4C-610E-4480-85CB-B8BD573B0868}" type="sibTrans" cxnId="{8403B6D7-317E-4432-90C3-7E55CCE9994B}">
      <dgm:prSet/>
      <dgm:spPr/>
      <dgm:t>
        <a:bodyPr/>
        <a:lstStyle/>
        <a:p>
          <a:endParaRPr lang="en-US"/>
        </a:p>
      </dgm:t>
    </dgm:pt>
    <dgm:pt modelId="{17334DB0-7E0F-45F1-A2D3-9AB4AA74A09D}" type="pres">
      <dgm:prSet presAssocID="{23AB4145-1065-4007-BF10-EA2E45CF3432}" presName="linear" presStyleCnt="0">
        <dgm:presLayoutVars>
          <dgm:animLvl val="lvl"/>
          <dgm:resizeHandles val="exact"/>
        </dgm:presLayoutVars>
      </dgm:prSet>
      <dgm:spPr/>
    </dgm:pt>
    <dgm:pt modelId="{03221C6B-C1F2-48D3-BA04-A7F2868CC594}" type="pres">
      <dgm:prSet presAssocID="{2E2E5CA3-3B73-408A-84BA-D520ACDA98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4F12EE-BDE3-4C17-9953-FCD50B134CFD}" type="pres">
      <dgm:prSet presAssocID="{3103A4E2-B2DF-4003-A8DE-1DD16C3C6B31}" presName="spacer" presStyleCnt="0"/>
      <dgm:spPr/>
    </dgm:pt>
    <dgm:pt modelId="{770910BA-8A2E-4098-938B-57ECFAD0D6E5}" type="pres">
      <dgm:prSet presAssocID="{5E788DDA-C76E-4933-A764-2D8832824A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6AA184-AC5E-406A-B91D-1DFFBC448049}" type="pres">
      <dgm:prSet presAssocID="{4915A99A-4B12-408A-AAFB-7E47B3F2032B}" presName="spacer" presStyleCnt="0"/>
      <dgm:spPr/>
    </dgm:pt>
    <dgm:pt modelId="{511CA340-A10C-428F-8461-9C8FDAB4D5FA}" type="pres">
      <dgm:prSet presAssocID="{E8239F06-EEB7-4E56-B743-B4AEEE03754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126650F-416B-4E49-BABD-4A7C91C3F960}" type="presOf" srcId="{E8239F06-EEB7-4E56-B743-B4AEEE03754F}" destId="{511CA340-A10C-428F-8461-9C8FDAB4D5FA}" srcOrd="0" destOrd="0" presId="urn:microsoft.com/office/officeart/2005/8/layout/vList2"/>
    <dgm:cxn modelId="{B613CB1E-EDBB-476A-B1A1-8E3BA0BCD6C0}" type="presOf" srcId="{23AB4145-1065-4007-BF10-EA2E45CF3432}" destId="{17334DB0-7E0F-45F1-A2D3-9AB4AA74A09D}" srcOrd="0" destOrd="0" presId="urn:microsoft.com/office/officeart/2005/8/layout/vList2"/>
    <dgm:cxn modelId="{35528265-4E31-49E9-9CD3-A313BB1A2550}" type="presOf" srcId="{5E788DDA-C76E-4933-A764-2D8832824A2F}" destId="{770910BA-8A2E-4098-938B-57ECFAD0D6E5}" srcOrd="0" destOrd="0" presId="urn:microsoft.com/office/officeart/2005/8/layout/vList2"/>
    <dgm:cxn modelId="{EC8986D3-A8A1-4190-9D7F-9310ECA837D7}" srcId="{23AB4145-1065-4007-BF10-EA2E45CF3432}" destId="{2E2E5CA3-3B73-408A-84BA-D520ACDA984F}" srcOrd="0" destOrd="0" parTransId="{D54D835D-7FCA-453E-A854-51DB2318B1A6}" sibTransId="{3103A4E2-B2DF-4003-A8DE-1DD16C3C6B31}"/>
    <dgm:cxn modelId="{5D5CB4D3-D095-4768-9ADE-C82A60DBA408}" srcId="{23AB4145-1065-4007-BF10-EA2E45CF3432}" destId="{5E788DDA-C76E-4933-A764-2D8832824A2F}" srcOrd="1" destOrd="0" parTransId="{74714558-A6E7-407F-A1E4-C7D9EA4D5D51}" sibTransId="{4915A99A-4B12-408A-AAFB-7E47B3F2032B}"/>
    <dgm:cxn modelId="{8403B6D7-317E-4432-90C3-7E55CCE9994B}" srcId="{23AB4145-1065-4007-BF10-EA2E45CF3432}" destId="{E8239F06-EEB7-4E56-B743-B4AEEE03754F}" srcOrd="2" destOrd="0" parTransId="{7F4B4282-0004-49A2-8638-23DFED828B3A}" sibTransId="{A8731D4C-610E-4480-85CB-B8BD573B0868}"/>
    <dgm:cxn modelId="{E5690BFE-86FE-4A2F-9CCB-2CB5A093EF32}" type="presOf" srcId="{2E2E5CA3-3B73-408A-84BA-D520ACDA984F}" destId="{03221C6B-C1F2-48D3-BA04-A7F2868CC594}" srcOrd="0" destOrd="0" presId="urn:microsoft.com/office/officeart/2005/8/layout/vList2"/>
    <dgm:cxn modelId="{723E99F6-CF85-4A6B-A968-97DEEADE3799}" type="presParOf" srcId="{17334DB0-7E0F-45F1-A2D3-9AB4AA74A09D}" destId="{03221C6B-C1F2-48D3-BA04-A7F2868CC594}" srcOrd="0" destOrd="0" presId="urn:microsoft.com/office/officeart/2005/8/layout/vList2"/>
    <dgm:cxn modelId="{F55181CE-A3BF-458F-831F-A8948361717E}" type="presParOf" srcId="{17334DB0-7E0F-45F1-A2D3-9AB4AA74A09D}" destId="{2E4F12EE-BDE3-4C17-9953-FCD50B134CFD}" srcOrd="1" destOrd="0" presId="urn:microsoft.com/office/officeart/2005/8/layout/vList2"/>
    <dgm:cxn modelId="{14EE7D9D-3C6C-4D71-AA6F-CA36EF91E9F8}" type="presParOf" srcId="{17334DB0-7E0F-45F1-A2D3-9AB4AA74A09D}" destId="{770910BA-8A2E-4098-938B-57ECFAD0D6E5}" srcOrd="2" destOrd="0" presId="urn:microsoft.com/office/officeart/2005/8/layout/vList2"/>
    <dgm:cxn modelId="{3E69C809-BDD3-4994-AF3E-8244AE1AF2D1}" type="presParOf" srcId="{17334DB0-7E0F-45F1-A2D3-9AB4AA74A09D}" destId="{B16AA184-AC5E-406A-B91D-1DFFBC448049}" srcOrd="3" destOrd="0" presId="urn:microsoft.com/office/officeart/2005/8/layout/vList2"/>
    <dgm:cxn modelId="{770FD9E8-9FF4-4932-A632-B86907D17761}" type="presParOf" srcId="{17334DB0-7E0F-45F1-A2D3-9AB4AA74A09D}" destId="{511CA340-A10C-428F-8461-9C8FDAB4D5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21C6B-C1F2-48D3-BA04-A7F2868CC594}">
      <dsp:nvSpPr>
        <dsp:cNvPr id="0" name=""/>
        <dsp:cNvSpPr/>
      </dsp:nvSpPr>
      <dsp:spPr>
        <a:xfrm>
          <a:off x="0" y="86679"/>
          <a:ext cx="5221224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line follower robot is a simple robot that is based on automation that follows a specific direction based on a particular line, usually a dark line on a light surface.</a:t>
          </a:r>
        </a:p>
      </dsp:txBody>
      <dsp:txXfrm>
        <a:off x="80132" y="166811"/>
        <a:ext cx="5060960" cy="1481245"/>
      </dsp:txXfrm>
    </dsp:sp>
    <dsp:sp modelId="{770910BA-8A2E-4098-938B-57ECFAD0D6E5}">
      <dsp:nvSpPr>
        <dsp:cNvPr id="0" name=""/>
        <dsp:cNvSpPr/>
      </dsp:nvSpPr>
      <dsp:spPr>
        <a:xfrm>
          <a:off x="0" y="1794429"/>
          <a:ext cx="5221224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Black tape on white floor is used to make a path for the robot to follow.</a:t>
          </a:r>
        </a:p>
      </dsp:txBody>
      <dsp:txXfrm>
        <a:off x="80132" y="1874561"/>
        <a:ext cx="5060960" cy="1481245"/>
      </dsp:txXfrm>
    </dsp:sp>
    <dsp:sp modelId="{511CA340-A10C-428F-8461-9C8FDAB4D5FA}">
      <dsp:nvSpPr>
        <dsp:cNvPr id="0" name=""/>
        <dsp:cNvSpPr/>
      </dsp:nvSpPr>
      <dsp:spPr>
        <a:xfrm>
          <a:off x="0" y="3502179"/>
          <a:ext cx="5221224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technology is futuristic in laying automatic railway lines.</a:t>
          </a:r>
        </a:p>
      </dsp:txBody>
      <dsp:txXfrm>
        <a:off x="80132" y="3582311"/>
        <a:ext cx="5060960" cy="1481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E1410A-BD22-BE11-7801-D9A2213B2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4" r="24775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>
                <a:latin typeface="+mj-lt"/>
                <a:ea typeface="+mj-ea"/>
                <a:cs typeface="+mj-cs"/>
              </a:rPr>
              <a:t>Multi_Bot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wall, table, cluttered&#10;&#10;Description automatically generated">
            <a:extLst>
              <a:ext uri="{FF2B5EF4-FFF2-40B4-BE49-F238E27FC236}">
                <a16:creationId xmlns:a16="http://schemas.microsoft.com/office/drawing/2014/main" id="{ADB65142-6EFC-DF93-D00D-96C1BE38D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59AEE-94FB-8B86-84F0-F12EF71C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4.  Edge avoider: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09F9-1B26-624C-DA7B-45AE597C9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Robot turns back when IR sensor detects an edge.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In making machines used in construction  buildings on the roof.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A550B7EF-1740-A793-0E9E-FED19D552BEB}"/>
              </a:ext>
            </a:extLst>
          </p:cNvPr>
          <p:cNvSpPr/>
          <p:nvPr/>
        </p:nvSpPr>
        <p:spPr>
          <a:xfrm rot="-2040000" flipH="1">
            <a:off x="1214788" y="3416545"/>
            <a:ext cx="174171" cy="1621971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0EBB-18EC-C38F-481E-C718DB15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15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 360 degree wheel: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A785-068A-2FC5-4855-058BB3518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760311"/>
            <a:ext cx="4800600" cy="35784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provide smooth turning even in small area , we used one 360 degree wheel in front along with two geared motors on back.</a:t>
            </a:r>
            <a:endParaRPr lang="en-US" dirty="0"/>
          </a:p>
        </p:txBody>
      </p:sp>
      <p:pic>
        <p:nvPicPr>
          <p:cNvPr id="5" name="Picture 5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3991972-97D2-A520-F1B9-4853FBD0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796066"/>
            <a:ext cx="6139542" cy="3567695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229DF5F-1BD8-4A6D-69CE-4510AD4FA4EB}"/>
              </a:ext>
            </a:extLst>
          </p:cNvPr>
          <p:cNvSpPr/>
          <p:nvPr/>
        </p:nvSpPr>
        <p:spPr>
          <a:xfrm rot="7680000">
            <a:off x="6681939" y="3176868"/>
            <a:ext cx="1643741" cy="4572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8313-0907-DD1A-6975-ABA05F170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Diagrams: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1C13799-28A0-891A-01B0-BFB4B00D7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9" t="20459" r="24628" b="26279"/>
          <a:stretch/>
        </p:blipFill>
        <p:spPr>
          <a:xfrm>
            <a:off x="4777316" y="1478344"/>
            <a:ext cx="6780700" cy="38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3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DF698-473E-8E98-6A1C-00343D6B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4D5E57-D993-E5C6-8901-5448F3EA0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6" t="21795" r="22280" b="7051"/>
          <a:stretch/>
        </p:blipFill>
        <p:spPr>
          <a:xfrm>
            <a:off x="4349344" y="819452"/>
            <a:ext cx="7052097" cy="50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132E12-AA22-A456-D80C-F3E5A8295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1" t="14377" r="23615" b="8946"/>
          <a:stretch/>
        </p:blipFill>
        <p:spPr>
          <a:xfrm>
            <a:off x="2403954" y="457200"/>
            <a:ext cx="73840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68CC-D231-F38D-21DD-EC40AD23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 most interesting and challenging part of our project was to fix bugs.  In spite of having right circuit connections and design, many times a functions doesn't worked in the development process, cause of wrong orientation of sensors or something like that. Many a times a single wrong connection resulted in wrong output.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But overall, we enjoyed the process.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All these functions can be applied in real life, for which we need to incorporate AI and a lot more research is needed. </a:t>
            </a:r>
          </a:p>
        </p:txBody>
      </p:sp>
    </p:spTree>
    <p:extLst>
      <p:ext uri="{BB962C8B-B14F-4D97-AF65-F5344CB8AC3E}">
        <p14:creationId xmlns:p14="http://schemas.microsoft.com/office/powerpoint/2010/main" val="282883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2599D-E318-E7C9-3F81-A37D3A58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Thank You</a:t>
            </a:r>
            <a:br>
              <a:rPr lang="en-US" dirty="0">
                <a:solidFill>
                  <a:srgbClr val="FFFFFF"/>
                </a:solidFill>
                <a:cs typeface="Calibri Light"/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-G3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DAB9-67F2-D787-F790-AE0EC283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Shubham </a:t>
            </a:r>
            <a:r>
              <a:rPr lang="en-US" dirty="0" err="1">
                <a:cs typeface="Calibri"/>
              </a:rPr>
              <a:t>Choudahary</a:t>
            </a:r>
          </a:p>
          <a:p>
            <a:r>
              <a:rPr lang="en-US" dirty="0">
                <a:cs typeface="Calibri"/>
              </a:rPr>
              <a:t>Ujjawal Rai</a:t>
            </a:r>
          </a:p>
          <a:p>
            <a:r>
              <a:rPr lang="en-US" dirty="0">
                <a:cs typeface="Calibri"/>
              </a:rPr>
              <a:t>Swaran Pratap Singh</a:t>
            </a:r>
          </a:p>
          <a:p>
            <a:r>
              <a:rPr lang="en-US" dirty="0">
                <a:cs typeface="Calibri"/>
              </a:rPr>
              <a:t>Soumyadip Mandal</a:t>
            </a:r>
          </a:p>
          <a:p>
            <a:r>
              <a:rPr lang="en-US" dirty="0">
                <a:cs typeface="Calibri"/>
              </a:rPr>
              <a:t>Ujjawal Kumar</a:t>
            </a:r>
          </a:p>
          <a:p>
            <a:r>
              <a:rPr lang="en-US" dirty="0">
                <a:cs typeface="Calibri"/>
              </a:rPr>
              <a:t>Sai Sahasra </a:t>
            </a:r>
            <a:r>
              <a:rPr lang="en-US" dirty="0" err="1">
                <a:cs typeface="Calibri"/>
              </a:rPr>
              <a:t>Surkanti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91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6E906-C38E-0629-7585-D4E1E5F0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Functions: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D399-A737-68F7-915E-08BAE33A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Multiple functions on same body .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Light Following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Line Following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Edge Avoiding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Obstacle Avoiding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480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Abstract light trails against black background">
            <a:extLst>
              <a:ext uri="{FF2B5EF4-FFF2-40B4-BE49-F238E27FC236}">
                <a16:creationId xmlns:a16="http://schemas.microsoft.com/office/drawing/2014/main" id="{F4A903E3-6AE6-EA9B-0034-225DA9EFD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22C6-AF56-8993-0B34-AB22F6FD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36030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1. Light follower: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Robot senses the light &amp; follows it. 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A user can shine a flashlight at its front and it will respond by following the light source.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3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C7A084-DAFE-FE56-E4A1-07944A8DB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2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F1A-7054-E7F9-B077-C6C80C4B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66" y="850219"/>
            <a:ext cx="4023360" cy="602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How we achieved it:</a:t>
            </a:r>
            <a:endParaRPr lang="en-US" sz="3600" dirty="0">
              <a:cs typeface="Calibri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D6375CD-4536-2791-CB6E-69F1E8E30705}"/>
              </a:ext>
            </a:extLst>
          </p:cNvPr>
          <p:cNvSpPr/>
          <p:nvPr/>
        </p:nvSpPr>
        <p:spPr>
          <a:xfrm rot="6780000">
            <a:off x="5605322" y="383351"/>
            <a:ext cx="195943" cy="48767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0789D-9C12-2814-589C-77B34958A29A}"/>
              </a:ext>
            </a:extLst>
          </p:cNvPr>
          <p:cNvSpPr txBox="1"/>
          <p:nvPr/>
        </p:nvSpPr>
        <p:spPr>
          <a:xfrm>
            <a:off x="409575" y="1541689"/>
            <a:ext cx="345077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LDR :Light Dependent Resistor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On receiving light its resistance decreases and hence more current is supplied to the motor and the robot starts moving.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In our bot , 2 LDR's are located on the front right and front left corner.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892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FEBC8-488B-DAD5-4C33-5DCAC804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IR sensor:</a:t>
            </a:r>
          </a:p>
        </p:txBody>
      </p:sp>
      <p:pic>
        <p:nvPicPr>
          <p:cNvPr id="5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EA107AD-EE12-34A5-6022-93F5B7A61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90" t="25397" r="1190" b="15873"/>
          <a:stretch/>
        </p:blipFill>
        <p:spPr>
          <a:xfrm rot="5400000">
            <a:off x="4681822" y="2099363"/>
            <a:ext cx="4064604" cy="239492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7F4EF31-710E-F5B1-6CD5-2FF04ABBAA21}"/>
              </a:ext>
            </a:extLst>
          </p:cNvPr>
          <p:cNvSpPr/>
          <p:nvPr/>
        </p:nvSpPr>
        <p:spPr>
          <a:xfrm rot="12660000">
            <a:off x="4106068" y="1361330"/>
            <a:ext cx="1992085" cy="1088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2F5B089-AD8B-EA69-4181-FC435471999F}"/>
              </a:ext>
            </a:extLst>
          </p:cNvPr>
          <p:cNvSpPr/>
          <p:nvPr/>
        </p:nvSpPr>
        <p:spPr>
          <a:xfrm rot="19860000">
            <a:off x="6999509" y="1339662"/>
            <a:ext cx="2198913" cy="1088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E67F4-1382-5B87-FBD5-A5D6BF0CD735}"/>
              </a:ext>
            </a:extLst>
          </p:cNvPr>
          <p:cNvSpPr txBox="1"/>
          <p:nvPr/>
        </p:nvSpPr>
        <p:spPr>
          <a:xfrm>
            <a:off x="2217572" y="4897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Emits infrared light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94FED-9FDA-1DA1-1829-16988E43A39A}"/>
              </a:ext>
            </a:extLst>
          </p:cNvPr>
          <p:cNvSpPr txBox="1"/>
          <p:nvPr/>
        </p:nvSpPr>
        <p:spPr>
          <a:xfrm>
            <a:off x="9169537" y="30066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Receives back the light after getting reflected from any surface in front if any.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FAE026A-C882-6A27-90F3-EFD47ADC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100" y="5467418"/>
            <a:ext cx="10515600" cy="639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 next three functions we have used </a:t>
            </a:r>
            <a:r>
              <a:rPr lang="en-US" dirty="0" err="1">
                <a:cs typeface="Calibri"/>
              </a:rPr>
              <a:t>Infra Red</a:t>
            </a:r>
            <a:r>
              <a:rPr lang="en-US" dirty="0">
                <a:cs typeface="Calibri"/>
              </a:rPr>
              <a:t> sensor.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41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57C5FE-E6D5-4ED7-096B-9F1D92DF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cs typeface="Calibri Light"/>
              </a:rPr>
              <a:t> 2. Line follower: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9F5FE9F-9B16-3BFF-3BEF-670977DED5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72200" y="804672"/>
          <a:ext cx="5221224" cy="523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197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C79E7-052A-E1F1-7F94-4E1C860C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1" y="979062"/>
            <a:ext cx="4561513" cy="737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How we constructed it: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1A11-705A-CF33-248C-135E5BF7575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Two IR sensors are fixed on the bot in vertical direction facing the ground, adjacent to the 360 degree wheel.</a:t>
            </a: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a sensor encounters the black tape , it receives no light reflected from the ground.  </a:t>
            </a: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motor of that side stops and bot get turned in proper path.</a:t>
            </a:r>
            <a:endParaRPr lang="en-US" sz="20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31C799-6DEB-0E8E-0B65-6B9EF5363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r="1673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EC1CDFD-F484-59C6-8251-587F0050BFFD}"/>
              </a:ext>
            </a:extLst>
          </p:cNvPr>
          <p:cNvSpPr/>
          <p:nvPr/>
        </p:nvSpPr>
        <p:spPr>
          <a:xfrm rot="8040000">
            <a:off x="8443812" y="4423945"/>
            <a:ext cx="1665514" cy="489857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1C635-5A84-0D2F-9013-2130F39A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1" y="284237"/>
            <a:ext cx="4620584" cy="822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3. Obstacle Avoider:</a:t>
            </a:r>
          </a:p>
        </p:txBody>
      </p:sp>
      <p:pic>
        <p:nvPicPr>
          <p:cNvPr id="4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47A944F-4970-7041-7F93-059996016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5" r="1924" b="-1"/>
          <a:stretch/>
        </p:blipFill>
        <p:spPr>
          <a:xfrm>
            <a:off x="6229215" y="10896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1A1DC-26DD-B7E8-5011-188269231744}"/>
              </a:ext>
            </a:extLst>
          </p:cNvPr>
          <p:cNvSpPr txBox="1"/>
          <p:nvPr/>
        </p:nvSpPr>
        <p:spPr>
          <a:xfrm>
            <a:off x="816429" y="1404257"/>
            <a:ext cx="51271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Robot turns back when it detects an obstacle in its path.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It can be used in auto pilot mode in cars.</a:t>
            </a:r>
          </a:p>
        </p:txBody>
      </p:sp>
    </p:spTree>
    <p:extLst>
      <p:ext uri="{BB962C8B-B14F-4D97-AF65-F5344CB8AC3E}">
        <p14:creationId xmlns:p14="http://schemas.microsoft.com/office/powerpoint/2010/main" val="44329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E995BC3-FA63-1D41-6E96-FD3D3377C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3" b="1396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955CC-0149-329D-974D-3F6EB1CD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86" y="516177"/>
            <a:ext cx="3879232" cy="24021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2800" dirty="0"/>
            </a:br>
            <a:r>
              <a:rPr lang="en-US" sz="4000" dirty="0"/>
              <a:t>How we made it :</a:t>
            </a:r>
            <a:br>
              <a:rPr lang="en-US" sz="4000" dirty="0">
                <a:cs typeface="Calibri Light"/>
              </a:rPr>
            </a:br>
            <a:br>
              <a:rPr lang="en-US" sz="2800" dirty="0"/>
            </a:br>
            <a:r>
              <a:rPr lang="en-US" sz="2800" dirty="0"/>
              <a:t>5 such IR sensors are fitted in different orientations to detect an obstacle.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3272C82-7902-6815-257D-49D6A2BFF67E}"/>
              </a:ext>
            </a:extLst>
          </p:cNvPr>
          <p:cNvSpPr/>
          <p:nvPr/>
        </p:nvSpPr>
        <p:spPr>
          <a:xfrm rot="18720000">
            <a:off x="5007197" y="809530"/>
            <a:ext cx="250371" cy="362494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9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Multi_Bot</vt:lpstr>
      <vt:lpstr>Functions:</vt:lpstr>
      <vt:lpstr>PowerPoint Presentation</vt:lpstr>
      <vt:lpstr>How we achieved it:</vt:lpstr>
      <vt:lpstr>IR sensor:</vt:lpstr>
      <vt:lpstr> 2. Line follower:</vt:lpstr>
      <vt:lpstr>How we constructed it:</vt:lpstr>
      <vt:lpstr>3. Obstacle Avoider:</vt:lpstr>
      <vt:lpstr> How we made it :  5 such IR sensors are fitted in different orientations to detect an obstacle.</vt:lpstr>
      <vt:lpstr>4.  Edge avoider:</vt:lpstr>
      <vt:lpstr> 360 degree wheel:</vt:lpstr>
      <vt:lpstr>Circuit Diagrams:</vt:lpstr>
      <vt:lpstr>Schematic:</vt:lpstr>
      <vt:lpstr>PowerPoint Presentation</vt:lpstr>
      <vt:lpstr>PowerPoint Presentation</vt:lpstr>
      <vt:lpstr>Thank You -G3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626</cp:revision>
  <dcterms:created xsi:type="dcterms:W3CDTF">2022-07-14T09:40:33Z</dcterms:created>
  <dcterms:modified xsi:type="dcterms:W3CDTF">2022-07-15T03:14:10Z</dcterms:modified>
</cp:coreProperties>
</file>